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3A7B-5C09-4926-9303-C36BB5D000FD}" type="datetimeFigureOut">
              <a:rPr lang="de-DE" smtClean="0"/>
              <a:pPr/>
              <a:t>29.08.2010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B8B6-316B-4A66-B218-D30C382D0D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Referendariat in norddeutschen Bundesländern - Quo </a:t>
            </a:r>
            <a:r>
              <a:rPr lang="de-DE" dirty="0" err="1" smtClean="0"/>
              <a:t>vadis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Hans </a:t>
            </a:r>
            <a:r>
              <a:rPr lang="de-DE" dirty="0" err="1" smtClean="0"/>
              <a:t>Prilop</a:t>
            </a:r>
            <a:r>
              <a:rPr lang="de-DE" dirty="0" smtClean="0"/>
              <a:t> (Hildesheim)</a:t>
            </a:r>
            <a:endParaRPr lang="de-DE" dirty="0" smtClean="0"/>
          </a:p>
          <a:p>
            <a:r>
              <a:rPr lang="de-DE" dirty="0" smtClean="0"/>
              <a:t>Klemens </a:t>
            </a:r>
            <a:r>
              <a:rPr lang="de-DE" dirty="0" smtClean="0"/>
              <a:t>Rinklake (Berlin)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28662" y="2214554"/>
            <a:ext cx="41434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Fachdidaktik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Methoden 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Aneignung </a:t>
            </a:r>
            <a:r>
              <a:rPr lang="de-DE" sz="2000" dirty="0" smtClean="0">
                <a:solidFill>
                  <a:schemeClr val="bg2"/>
                </a:solidFill>
              </a:rPr>
              <a:t>von Fachwissen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Unterrichtsmaterial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Unterrichtsstrukturen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Inszenierungstechniken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Hand-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86644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20337127">
            <a:off x="6706374" y="156284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6357950" y="928670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7358082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8001024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00232" y="335756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solidFill>
                  <a:schemeClr val="bg2"/>
                </a:solidFill>
              </a:rPr>
              <a:t>???</a:t>
            </a:r>
            <a:endParaRPr lang="de-DE" sz="4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86644" y="11429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429388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20337127">
            <a:off x="6706373" y="1705722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7429520" y="18573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8072462" y="16430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algn="l"/>
            <a:r>
              <a:rPr lang="de-DE" dirty="0" smtClean="0"/>
              <a:t>                Themenkreise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571868" y="3214686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428728" y="2071678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1214414" y="3786190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4357686" y="5429264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928926" y="1071546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857752" y="1142984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5929322" y="2428868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2428860" y="5214950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786182" y="364331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Schule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928926" y="142873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Unterrichts-Ausrichtung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072066" y="135729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Rolle</a:t>
            </a:r>
          </a:p>
          <a:p>
            <a:pPr algn="ctr"/>
            <a:r>
              <a:rPr lang="de-DE" dirty="0" smtClean="0">
                <a:solidFill>
                  <a:schemeClr val="bg2"/>
                </a:solidFill>
              </a:rPr>
              <a:t> als </a:t>
            </a:r>
          </a:p>
          <a:p>
            <a:pPr algn="ctr"/>
            <a:r>
              <a:rPr lang="de-DE" dirty="0" smtClean="0">
                <a:solidFill>
                  <a:schemeClr val="bg2"/>
                </a:solidFill>
              </a:rPr>
              <a:t>Lehrer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643570" y="4214818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786446" y="264318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Rolle als </a:t>
            </a:r>
            <a:r>
              <a:rPr lang="de-DE" dirty="0" err="1" smtClean="0">
                <a:solidFill>
                  <a:schemeClr val="bg2"/>
                </a:solidFill>
              </a:rPr>
              <a:t>Auszubil</a:t>
            </a:r>
            <a:r>
              <a:rPr lang="de-DE" dirty="0" smtClean="0">
                <a:solidFill>
                  <a:schemeClr val="bg2"/>
                </a:solidFill>
              </a:rPr>
              <a:t>-</a:t>
            </a:r>
          </a:p>
          <a:p>
            <a:pPr algn="ctr"/>
            <a:r>
              <a:rPr lang="de-DE" dirty="0" err="1" smtClean="0">
                <a:solidFill>
                  <a:schemeClr val="bg2"/>
                </a:solidFill>
              </a:rPr>
              <a:t>dender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572132" y="457200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Ausbildungs-</a:t>
            </a:r>
          </a:p>
          <a:p>
            <a:pPr algn="ctr"/>
            <a:r>
              <a:rPr lang="de-DE" dirty="0" err="1" smtClean="0">
                <a:solidFill>
                  <a:schemeClr val="bg2"/>
                </a:solidFill>
              </a:rPr>
              <a:t>struktur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214810" y="5715016"/>
            <a:ext cx="1430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Zeit-</a:t>
            </a:r>
          </a:p>
          <a:p>
            <a:pPr algn="ctr"/>
            <a:r>
              <a:rPr lang="de-DE" dirty="0" smtClean="0">
                <a:solidFill>
                  <a:schemeClr val="bg2"/>
                </a:solidFill>
              </a:rPr>
              <a:t>Manage-</a:t>
            </a:r>
          </a:p>
          <a:p>
            <a:pPr algn="ctr"/>
            <a:r>
              <a:rPr lang="de-DE" dirty="0" err="1" smtClean="0">
                <a:solidFill>
                  <a:schemeClr val="bg2"/>
                </a:solidFill>
              </a:rPr>
              <a:t>ment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428728" y="2500306"/>
            <a:ext cx="114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2"/>
                </a:solidFill>
              </a:rPr>
              <a:t>Handwerk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285852" y="4214818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/>
                </a:solidFill>
              </a:rPr>
              <a:t>Erziehen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643174" y="5715016"/>
            <a:ext cx="72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2"/>
                </a:solidFill>
              </a:rPr>
              <a:t>  ??? </a:t>
            </a:r>
            <a:endParaRPr lang="de-DE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28596" y="2143116"/>
            <a:ext cx="56436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Fachausstattung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Fachräume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Technische Ausstattung</a:t>
            </a:r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Rahmenlehrpläne, 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Kerncurricula etc.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Schuleigenes Curriculum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Eigener Unterricht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Hospitationen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Unterrichtsreihen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86512" y="2285992"/>
            <a:ext cx="2571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6357950" y="214290"/>
            <a:ext cx="2214578" cy="2000264"/>
            <a:chOff x="6357950" y="214290"/>
            <a:chExt cx="2214578" cy="2000264"/>
          </a:xfrm>
        </p:grpSpPr>
        <p:sp>
          <p:nvSpPr>
            <p:cNvPr id="9" name="Ellipse 8"/>
            <p:cNvSpPr/>
            <p:nvPr/>
          </p:nvSpPr>
          <p:spPr>
            <a:xfrm>
              <a:off x="7215206" y="1000108"/>
              <a:ext cx="428628" cy="428628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643702" y="35716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6357950" y="92867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 rot="20337127">
              <a:off x="6634936" y="1562845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358082" y="178592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8001024" y="157161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143900" y="1071546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7929586" y="50004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358082" y="214290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28728" y="2214554"/>
            <a:ext cx="33575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Standards</a:t>
            </a:r>
          </a:p>
          <a:p>
            <a:pPr algn="ctr"/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Kompetenz-</a:t>
            </a:r>
          </a:p>
          <a:p>
            <a:pPr algn="ctr"/>
            <a:r>
              <a:rPr lang="de-DE" sz="2800" dirty="0" err="1" smtClean="0">
                <a:solidFill>
                  <a:schemeClr val="bg2"/>
                </a:solidFill>
              </a:rPr>
              <a:t>orientierung</a:t>
            </a:r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Binnen-</a:t>
            </a:r>
          </a:p>
          <a:p>
            <a:pPr algn="ctr"/>
            <a:r>
              <a:rPr lang="de-DE" sz="2800" dirty="0" err="1" smtClean="0">
                <a:solidFill>
                  <a:schemeClr val="bg2"/>
                </a:solidFill>
              </a:rPr>
              <a:t>differenzierung</a:t>
            </a:r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72198" y="2285992"/>
            <a:ext cx="278608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Unterrichts-</a:t>
            </a:r>
            <a:r>
              <a:rPr lang="de-DE" sz="4000" dirty="0" err="1" smtClean="0">
                <a:solidFill>
                  <a:schemeClr val="accent2"/>
                </a:solidFill>
              </a:rPr>
              <a:t>ausrichtung</a:t>
            </a:r>
            <a:endParaRPr lang="de-DE" sz="4000" dirty="0" smtClean="0">
              <a:solidFill>
                <a:schemeClr val="accent2"/>
              </a:solidFill>
            </a:endParaRP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28" name="Ellipse 27"/>
          <p:cNvSpPr/>
          <p:nvPr/>
        </p:nvSpPr>
        <p:spPr>
          <a:xfrm>
            <a:off x="7215206" y="1142984"/>
            <a:ext cx="428628" cy="4286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Ellipse 28"/>
          <p:cNvSpPr/>
          <p:nvPr/>
        </p:nvSpPr>
        <p:spPr>
          <a:xfrm>
            <a:off x="6643702" y="357166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Ellipse 29"/>
          <p:cNvSpPr/>
          <p:nvPr/>
        </p:nvSpPr>
        <p:spPr>
          <a:xfrm>
            <a:off x="6357950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 rot="20337127">
            <a:off x="6634936" y="156284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Ellipse 31"/>
          <p:cNvSpPr/>
          <p:nvPr/>
        </p:nvSpPr>
        <p:spPr>
          <a:xfrm>
            <a:off x="7358082" y="17859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Ellipse 32"/>
          <p:cNvSpPr/>
          <p:nvPr/>
        </p:nvSpPr>
        <p:spPr>
          <a:xfrm>
            <a:off x="8001024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Ellipse 3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Ellipse 3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Ellipse 3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28662" y="2143116"/>
            <a:ext cx="45005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Persönlichkeitsstruktur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Motivationsfähigkeit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Unterrichtserfahrung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Praktika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Vorbereitung durch die Universität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Notengebung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18" name="Ellipse 17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Ellipse 18"/>
          <p:cNvSpPr/>
          <p:nvPr/>
        </p:nvSpPr>
        <p:spPr>
          <a:xfrm>
            <a:off x="6643702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Ellipse 19"/>
          <p:cNvSpPr/>
          <p:nvPr/>
        </p:nvSpPr>
        <p:spPr>
          <a:xfrm>
            <a:off x="6357950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Ellipse 20"/>
          <p:cNvSpPr/>
          <p:nvPr/>
        </p:nvSpPr>
        <p:spPr>
          <a:xfrm rot="20337127">
            <a:off x="6634936" y="156284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Ellipse 21"/>
          <p:cNvSpPr/>
          <p:nvPr/>
        </p:nvSpPr>
        <p:spPr>
          <a:xfrm>
            <a:off x="7358082" y="17859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Ellipse 22"/>
          <p:cNvSpPr/>
          <p:nvPr/>
        </p:nvSpPr>
        <p:spPr>
          <a:xfrm>
            <a:off x="8001024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Ellipse 2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Ellipse 2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Ellipse 25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00232" y="2143116"/>
            <a:ext cx="23574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Benotet werden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Transparenz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Ausbildungsstand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err="1" smtClean="0">
                <a:solidFill>
                  <a:schemeClr val="bg2"/>
                </a:solidFill>
              </a:rPr>
              <a:t>Wichtungen</a:t>
            </a:r>
            <a:r>
              <a:rPr lang="de-DE" sz="2000" dirty="0" smtClean="0">
                <a:solidFill>
                  <a:schemeClr val="bg2"/>
                </a:solidFill>
              </a:rPr>
              <a:t> von Notenteilen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err="1" smtClean="0">
                <a:solidFill>
                  <a:schemeClr val="bg2"/>
                </a:solidFill>
              </a:rPr>
              <a:t>Wichtungen</a:t>
            </a:r>
            <a:r>
              <a:rPr lang="de-DE" sz="2000" dirty="0" smtClean="0">
                <a:solidFill>
                  <a:schemeClr val="bg2"/>
                </a:solidFill>
              </a:rPr>
              <a:t>  im Lauf der Ausbildung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Rolle als </a:t>
            </a:r>
            <a:r>
              <a:rPr lang="de-DE" sz="4000" dirty="0" err="1" smtClean="0">
                <a:solidFill>
                  <a:schemeClr val="accent2"/>
                </a:solidFill>
              </a:rPr>
              <a:t>Auszubil-dender</a:t>
            </a:r>
            <a:endParaRPr lang="de-DE" sz="4000" dirty="0" smtClean="0">
              <a:solidFill>
                <a:schemeClr val="accent2"/>
              </a:solidFill>
            </a:endParaRP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86644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357950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20337127">
            <a:off x="6706373" y="16342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7429520" y="17859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7929586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500166" y="2571744"/>
            <a:ext cx="3143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Ausbildungsmodule</a:t>
            </a:r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endParaRPr lang="de-DE" sz="2800" dirty="0" smtClean="0">
              <a:solidFill>
                <a:schemeClr val="bg2"/>
              </a:solidFill>
            </a:endParaRP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Ganzheitliche</a:t>
            </a: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Ausbildung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43636" y="2285992"/>
            <a:ext cx="28575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Ausbildungs-</a:t>
            </a:r>
            <a:r>
              <a:rPr lang="de-DE" sz="4000" dirty="0" err="1" smtClean="0">
                <a:solidFill>
                  <a:schemeClr val="accent2"/>
                </a:solidFill>
              </a:rPr>
              <a:t>struktur</a:t>
            </a:r>
            <a:endParaRPr lang="de-DE" sz="4000" dirty="0" smtClean="0">
              <a:solidFill>
                <a:schemeClr val="accent2"/>
              </a:solidFill>
            </a:endParaRP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286512" y="8572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20337127">
            <a:off x="6492059" y="14914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7072330" y="18573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778671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000232" y="2143116"/>
            <a:ext cx="23574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Lehrproben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Unterrichtsbesuche</a:t>
            </a:r>
          </a:p>
          <a:p>
            <a:pPr algn="ctr"/>
            <a:endParaRPr lang="de-DE" sz="2000" dirty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Benotete Unterrichtsbesuche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Stoßzeiten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 (Schule / Seminar)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2. Examensarbeit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Zeit-manage-</a:t>
            </a:r>
            <a:r>
              <a:rPr lang="de-DE" sz="4000" dirty="0" err="1" smtClean="0">
                <a:solidFill>
                  <a:schemeClr val="accent2"/>
                </a:solidFill>
              </a:rPr>
              <a:t>ment</a:t>
            </a:r>
            <a:endParaRPr lang="de-DE" sz="4000" dirty="0" smtClean="0">
              <a:solidFill>
                <a:schemeClr val="accent2"/>
              </a:solidFill>
            </a:endParaRPr>
          </a:p>
          <a:p>
            <a:pPr algn="ctr"/>
            <a:r>
              <a:rPr lang="de-DE" sz="2000" dirty="0" smtClean="0"/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86644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35795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Ellipse 9"/>
          <p:cNvSpPr/>
          <p:nvPr/>
        </p:nvSpPr>
        <p:spPr>
          <a:xfrm rot="20337127">
            <a:off x="6634936" y="1705721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7429520" y="18573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8072462" y="1643050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8001024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5500726" cy="535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071538" y="2143116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Erziehen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 (Schule / Eltern)</a:t>
            </a:r>
          </a:p>
          <a:p>
            <a:pPr algn="ctr"/>
            <a:endParaRPr lang="de-DE" sz="2000" dirty="0" smtClean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Einüben von angemessenen Sozialverhaltensweisen</a:t>
            </a:r>
          </a:p>
          <a:p>
            <a:pPr algn="ctr"/>
            <a:endParaRPr lang="de-DE" sz="2000" dirty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Sozialarbeit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Situationsgerechte Reaktionen auf Fehlverhalten</a:t>
            </a:r>
          </a:p>
          <a:p>
            <a:pPr algn="ctr"/>
            <a:endParaRPr lang="de-DE" sz="2000" dirty="0">
              <a:solidFill>
                <a:schemeClr val="bg2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2"/>
                </a:solidFill>
              </a:rPr>
              <a:t>Schulrecht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86512" y="2285992"/>
            <a:ext cx="2571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Schule</a:t>
            </a:r>
          </a:p>
          <a:p>
            <a:pPr algn="ctr"/>
            <a:r>
              <a:rPr lang="de-DE" sz="2000" dirty="0" smtClean="0"/>
              <a:t>Unterrichtsausrichtung</a:t>
            </a:r>
          </a:p>
          <a:p>
            <a:pPr algn="ctr"/>
            <a:r>
              <a:rPr lang="de-DE" sz="2000" dirty="0" smtClean="0"/>
              <a:t>Rolle als Lehrer</a:t>
            </a:r>
          </a:p>
          <a:p>
            <a:pPr algn="ctr"/>
            <a:r>
              <a:rPr lang="de-DE" sz="2000" dirty="0" smtClean="0"/>
              <a:t>Rolle als Auszubildender</a:t>
            </a:r>
          </a:p>
          <a:p>
            <a:pPr algn="ctr"/>
            <a:r>
              <a:rPr lang="de-DE" sz="2000" dirty="0" smtClean="0"/>
              <a:t>Ausbildungsstruktur</a:t>
            </a:r>
          </a:p>
          <a:p>
            <a:pPr algn="ctr"/>
            <a:r>
              <a:rPr lang="de-DE" sz="2000" dirty="0" smtClean="0"/>
              <a:t>Zeitmanagement</a:t>
            </a:r>
          </a:p>
          <a:p>
            <a:pPr algn="ctr"/>
            <a:r>
              <a:rPr lang="de-DE" sz="4000" dirty="0" smtClean="0">
                <a:solidFill>
                  <a:schemeClr val="accent2"/>
                </a:solidFill>
              </a:rPr>
              <a:t>Erziehen</a:t>
            </a:r>
          </a:p>
          <a:p>
            <a:pPr algn="ctr"/>
            <a:r>
              <a:rPr lang="de-DE" sz="2000" dirty="0" smtClean="0"/>
              <a:t>Handwerk</a:t>
            </a:r>
          </a:p>
          <a:p>
            <a:pPr algn="ctr"/>
            <a:r>
              <a:rPr lang="de-DE" sz="2000" dirty="0" smtClean="0"/>
              <a:t>???</a:t>
            </a:r>
          </a:p>
          <a:p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715140" y="3571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7358082" y="18573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6357950" y="1000108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8072462" y="16430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Ellipse 13"/>
          <p:cNvSpPr/>
          <p:nvPr/>
        </p:nvSpPr>
        <p:spPr>
          <a:xfrm>
            <a:off x="8143900" y="10715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7929586" y="500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7358082" y="214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6643702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</Words>
  <Application>Microsoft Office PowerPoint</Application>
  <PresentationFormat>Bildschirmpräsentation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Referendariat in norddeutschen Bundesländern - Quo vadis?</vt:lpstr>
      <vt:lpstr>                Themenkreise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Referendariat in norddeutschen Bundesländern - Quo vadis?</dc:title>
  <dc:creator>Klemens Rinklake</dc:creator>
  <cp:lastModifiedBy>Klemens Rinklake</cp:lastModifiedBy>
  <cp:revision>39</cp:revision>
  <dcterms:created xsi:type="dcterms:W3CDTF">2010-08-29T09:29:56Z</dcterms:created>
  <dcterms:modified xsi:type="dcterms:W3CDTF">2010-08-29T21:05:19Z</dcterms:modified>
</cp:coreProperties>
</file>